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68" r:id="rId11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68"/>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4" d="100"/>
          <a:sy n="124" d="100"/>
        </p:scale>
        <p:origin x="-76" y="-84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presProps" Target="presProps.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21"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t>
            </a:r>
            <a:r>
              <a:rPr lang="en-US" altLang="ja-JP" b="1" dirty="0" smtClean="0">
                <a:solidFill>
                  <a:srgbClr val="FF0000"/>
                </a:solidFill>
              </a:rPr>
              <a:t>Are (</a:t>
            </a:r>
            <a:r>
              <a:rPr lang="zh-CN" altLang="en-US" b="1" dirty="0" smtClean="0">
                <a:solidFill>
                  <a:srgbClr val="FF0000"/>
                </a:solidFill>
              </a:rPr>
              <a:t>这个解释蛮简单，但引出一个新问题，为什么把</a:t>
            </a:r>
            <a:r>
              <a:rPr lang="en-US" altLang="zh-CN" b="1" dirty="0" smtClean="0">
                <a:solidFill>
                  <a:srgbClr val="FF0000"/>
                </a:solidFill>
              </a:rPr>
              <a:t>share</a:t>
            </a:r>
            <a:r>
              <a:rPr lang="zh-CN" altLang="en-US" b="1" dirty="0" smtClean="0">
                <a:solidFill>
                  <a:srgbClr val="FF0000"/>
                </a:solidFill>
              </a:rPr>
              <a:t>拿出来卖？</a:t>
            </a:r>
            <a:r>
              <a:rPr lang="en-US" altLang="ja-JP" b="1" dirty="0" smtClean="0">
                <a:solidFill>
                  <a:srgbClr val="FF0000"/>
                </a:solidFill>
              </a:rPr>
              <a:t>)</a:t>
            </a:r>
            <a:endParaRPr lang="en-US" altLang="ja-JP" b="1" dirty="0">
              <a:solidFill>
                <a:srgbClr val="FF0000"/>
              </a:solidFill>
            </a:endParaRP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r>
              <a:rPr lang="en-US" altLang="ja-JP" dirty="0" smtClean="0"/>
              <a:t>.)</a:t>
            </a:r>
          </a:p>
          <a:p>
            <a:endParaRPr lang="en-US" altLang="ja-JP" dirty="0" smtClean="0"/>
          </a:p>
          <a:p>
            <a:r>
              <a:rPr lang="zh-CN" altLang="en-US" b="1" dirty="0" smtClean="0">
                <a:solidFill>
                  <a:srgbClr val="FF0000"/>
                </a:solidFill>
              </a:rPr>
              <a:t>公司的</a:t>
            </a:r>
            <a:r>
              <a:rPr lang="en-US" altLang="zh-CN" b="1" dirty="0" smtClean="0">
                <a:solidFill>
                  <a:srgbClr val="FF0000"/>
                </a:solidFill>
              </a:rPr>
              <a:t>Stock price</a:t>
            </a:r>
            <a:r>
              <a:rPr lang="zh-CN" altLang="en-US" b="1" dirty="0" smtClean="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r>
              <a:rPr lang="en-US" altLang="ja-JP" dirty="0" smtClean="0"/>
              <a:t>.</a:t>
            </a:r>
          </a:p>
          <a:p>
            <a:endParaRPr lang="en-US" altLang="ja-JP" dirty="0"/>
          </a:p>
          <a:p>
            <a:r>
              <a:rPr lang="en-US" altLang="ja-JP" dirty="0"/>
              <a:t>Cash Flows and </a:t>
            </a:r>
            <a:r>
              <a:rPr lang="en-US" altLang="ja-JP" b="1" dirty="0" smtClean="0">
                <a:solidFill>
                  <a:srgbClr val="FF0000"/>
                </a:solidFill>
              </a:rPr>
              <a:t>Price-to-Earnings (P/E ratio</a:t>
            </a:r>
            <a:r>
              <a:rPr lang="zh-CN" altLang="en-US" b="1" dirty="0" smtClean="0">
                <a:solidFill>
                  <a:srgbClr val="FF0000"/>
                </a:solidFill>
              </a:rPr>
              <a:t>的易懂解释</a:t>
            </a:r>
            <a:r>
              <a:rPr lang="en-US" altLang="ja-JP" b="1" dirty="0" smtClean="0">
                <a:solidFill>
                  <a:srgbClr val="FF0000"/>
                </a:solidFill>
              </a:rPr>
              <a:t>)</a:t>
            </a:r>
            <a:endParaRPr lang="en-US" altLang="ja-JP" b="1" dirty="0">
              <a:solidFill>
                <a:srgbClr val="FF0000"/>
              </a:solidFill>
            </a:endParaRP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r>
              <a:rPr lang="en-US" altLang="ja-JP" dirty="0" smtClean="0"/>
              <a:t>.</a:t>
            </a:r>
            <a:endParaRPr lang="en-US" altLang="ja-JP" dirty="0"/>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smtClean="0"/>
              <a:t>Additional Reading: </a:t>
            </a:r>
            <a:r>
              <a:rPr kumimoji="1" lang="en-US" altLang="zh-CN" sz="1600" b="1" dirty="0" smtClean="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r>
              <a:rPr lang="en-US" altLang="ja-JP" sz="1600" dirty="0" smtClean="0"/>
              <a:t>.</a:t>
            </a:r>
            <a:endParaRPr lang="en-US" altLang="ja-JP" sz="1600" dirty="0"/>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r>
              <a:rPr lang="en-US" altLang="ja-JP" sz="1600" dirty="0" smtClean="0"/>
              <a:t>.</a:t>
            </a:r>
            <a:endParaRPr lang="en-US" altLang="ja-JP" sz="1600" dirty="0"/>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r>
              <a:rPr lang="en-US" altLang="ja-JP" sz="1600" dirty="0" smtClean="0"/>
              <a:t>.)</a:t>
            </a:r>
            <a:endParaRPr lang="en-US" altLang="ja-JP" sz="1600" dirty="0"/>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r>
              <a:rPr lang="en-US" altLang="ja-JP" sz="1600" dirty="0" smtClean="0"/>
              <a:t>.</a:t>
            </a:r>
            <a:endParaRPr lang="en-US" altLang="ja-JP" sz="1600" dirty="0"/>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r>
              <a:rPr lang="en-US" altLang="ja-JP" sz="1600" dirty="0" smtClean="0"/>
              <a:t>.</a:t>
            </a:r>
            <a:endParaRPr lang="en-US" altLang="ja-JP" sz="1600" dirty="0"/>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r>
              <a:rPr lang="en-US" altLang="ja-JP" sz="1600" dirty="0" smtClean="0"/>
              <a:t>.</a:t>
            </a:r>
            <a:endParaRPr lang="en-US" altLang="ja-JP" sz="1600" dirty="0"/>
          </a:p>
          <a:p>
            <a:r>
              <a:rPr lang="en-US" altLang="ja-JP" sz="1600" dirty="0"/>
              <a:t>The Bottom Line</a:t>
            </a:r>
          </a:p>
          <a:p>
            <a:r>
              <a:rPr lang="en-US" altLang="ja-JP" sz="1600" dirty="0"/>
              <a:t>Of course, panic doesn’t last forever, and ultimately smart investors see oversold price levels as buying opportunities when company values go “on sale</a:t>
            </a:r>
            <a:r>
              <a:rPr lang="en-US" altLang="ja-JP" sz="1600" dirty="0" smtClean="0"/>
              <a:t>."</a:t>
            </a:r>
            <a:endParaRPr lang="en-US" altLang="ja-JP" sz="1600" dirty="0"/>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8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1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9940</TotalTime>
  <Words>17168</Words>
  <Application>Microsoft Office PowerPoint</Application>
  <PresentationFormat>画面に合わせる (4:3)</PresentationFormat>
  <Paragraphs>1736</Paragraphs>
  <Slides>114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114</vt:i4>
      </vt:variant>
    </vt:vector>
  </HeadingPairs>
  <TitlesOfParts>
    <vt:vector size="118" baseType="lpstr">
      <vt:lpstr>Office テーマ</vt:lpstr>
      <vt:lpstr>スライド</vt:lpstr>
      <vt:lpstr>Acrobat Document</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1023</cp:revision>
  <dcterms:created xsi:type="dcterms:W3CDTF">2016-01-14T23:49:10Z</dcterms:created>
  <dcterms:modified xsi:type="dcterms:W3CDTF">2018-01-15T02:57:02Z</dcterms:modified>
</cp:coreProperties>
</file>